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9/23/2020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9/23/2020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47111" y="4290998"/>
            <a:ext cx="7766936" cy="1646302"/>
          </a:xfrm>
        </p:spPr>
        <p:txBody>
          <a:bodyPr/>
          <a:lstStyle/>
          <a:p>
            <a:pPr algn="ctr"/>
            <a:r>
              <a:rPr lang="en-CA" b="1" dirty="0"/>
              <a:t>How to fill out the Parent’s Financial </a:t>
            </a:r>
            <a:r>
              <a:rPr lang="en-CA" b="1" dirty="0" smtClean="0"/>
              <a:t>Statement</a:t>
            </a:r>
            <a:br>
              <a:rPr lang="en-CA" b="1" dirty="0" smtClean="0"/>
            </a:br>
            <a:r>
              <a:rPr lang="en-CA" b="1" dirty="0" smtClean="0"/>
              <a:t/>
            </a:r>
            <a:br>
              <a:rPr lang="en-CA" b="1" dirty="0" smtClean="0"/>
            </a:br>
            <a:r>
              <a:rPr lang="en-CA" b="1" dirty="0" smtClean="0"/>
              <a:t>Section 1 – General Family Information</a:t>
            </a:r>
            <a:endParaRPr lang="en-CA" dirty="0"/>
          </a:p>
        </p:txBody>
      </p:sp>
    </p:spTree>
    <p:extLst>
      <p:ext uri="{BB962C8B-B14F-4D97-AF65-F5344CB8AC3E}">
        <p14:creationId xmlns:p14="http://schemas.microsoft.com/office/powerpoint/2010/main" val="249069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fontScale="90000"/>
          </a:bodyPr>
          <a:lstStyle/>
          <a:p>
            <a:r>
              <a:rPr lang="en-CA" dirty="0" smtClean="0"/>
              <a:t>General Family Information</a:t>
            </a:r>
            <a:endParaRPr lang="en-CA" dirty="0"/>
          </a:p>
        </p:txBody>
      </p:sp>
      <p:sp>
        <p:nvSpPr>
          <p:cNvPr id="3" name="Content Placeholder 2"/>
          <p:cNvSpPr>
            <a:spLocks noGrp="1"/>
          </p:cNvSpPr>
          <p:nvPr>
            <p:ph idx="1"/>
          </p:nvPr>
        </p:nvSpPr>
        <p:spPr>
          <a:xfrm>
            <a:off x="677334" y="1812323"/>
            <a:ext cx="5580592" cy="4229039"/>
          </a:xfrm>
        </p:spPr>
        <p:txBody>
          <a:bodyPr/>
          <a:lstStyle/>
          <a:p>
            <a:r>
              <a:rPr lang="en-CA" dirty="0" smtClean="0"/>
              <a:t>On the “General Family Information” tab of the application, general information about the family will be verified and gathered</a:t>
            </a:r>
            <a:endParaRPr lang="en-CA" dirty="0"/>
          </a:p>
        </p:txBody>
      </p:sp>
      <p:pic>
        <p:nvPicPr>
          <p:cNvPr id="7" name="Picture 6"/>
          <p:cNvPicPr>
            <a:picLocks noChangeAspect="1"/>
          </p:cNvPicPr>
          <p:nvPr/>
        </p:nvPicPr>
        <p:blipFill>
          <a:blip r:embed="rId2"/>
          <a:stretch>
            <a:fillRect/>
          </a:stretch>
        </p:blipFill>
        <p:spPr>
          <a:xfrm>
            <a:off x="6257926" y="609600"/>
            <a:ext cx="4799913" cy="6041362"/>
          </a:xfrm>
          <a:prstGeom prst="rect">
            <a:avLst/>
          </a:prstGeom>
        </p:spPr>
      </p:pic>
    </p:spTree>
    <p:extLst>
      <p:ext uri="{BB962C8B-B14F-4D97-AF65-F5344CB8AC3E}">
        <p14:creationId xmlns:p14="http://schemas.microsoft.com/office/powerpoint/2010/main" val="21418876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fontScale="90000"/>
          </a:bodyPr>
          <a:lstStyle/>
          <a:p>
            <a:r>
              <a:rPr lang="en-CA" dirty="0" smtClean="0"/>
              <a:t>General Family Information - 1</a:t>
            </a:r>
            <a:endParaRPr lang="en-CA" dirty="0"/>
          </a:p>
        </p:txBody>
      </p:sp>
      <p:sp>
        <p:nvSpPr>
          <p:cNvPr id="3" name="Content Placeholder 2"/>
          <p:cNvSpPr>
            <a:spLocks noGrp="1"/>
          </p:cNvSpPr>
          <p:nvPr>
            <p:ph idx="1"/>
          </p:nvPr>
        </p:nvSpPr>
        <p:spPr>
          <a:xfrm>
            <a:off x="677334" y="1812323"/>
            <a:ext cx="5580592" cy="4229039"/>
          </a:xfrm>
        </p:spPr>
        <p:txBody>
          <a:bodyPr>
            <a:normAutofit fontScale="77500" lnSpcReduction="20000"/>
          </a:bodyPr>
          <a:lstStyle/>
          <a:p>
            <a:r>
              <a:rPr lang="en-CA" dirty="0" smtClean="0"/>
              <a:t>Section 0</a:t>
            </a:r>
          </a:p>
          <a:p>
            <a:pPr lvl="1"/>
            <a:r>
              <a:rPr lang="en-CA" dirty="0" smtClean="0"/>
              <a:t>If you have filed an application with Apple Financial Services in a previous academic year select “Yes”. Otherwise select “No”.</a:t>
            </a:r>
          </a:p>
          <a:p>
            <a:pPr lvl="1"/>
            <a:r>
              <a:rPr lang="en-CA" dirty="0" smtClean="0"/>
              <a:t>If either parent is a staff member at the school being applied to select “Yes”. Otherwise select “No”.</a:t>
            </a:r>
          </a:p>
          <a:p>
            <a:r>
              <a:rPr lang="en-CA" dirty="0" smtClean="0"/>
              <a:t>Section 1</a:t>
            </a:r>
          </a:p>
          <a:p>
            <a:pPr lvl="1"/>
            <a:r>
              <a:rPr lang="en-CA" dirty="0" smtClean="0"/>
              <a:t>Student applicant: Select the name of the student being applied for. The name(s) will be pre-populated as a drop down list from your profile information. If you have previously completed an application and now need to apply for a different number of children in this academic year, return to your profile and update the information there.</a:t>
            </a:r>
          </a:p>
          <a:p>
            <a:pPr lvl="1"/>
            <a:r>
              <a:rPr lang="en-CA" dirty="0" smtClean="0"/>
              <a:t>School: Select the school that is being applied for. For multiple schools, hold down the “Ctrl” key and click on each school to be applied to</a:t>
            </a:r>
          </a:p>
          <a:p>
            <a:pPr lvl="1"/>
            <a:r>
              <a:rPr lang="en-CA" dirty="0" smtClean="0"/>
              <a:t>Current School: Select the applicant’s current school if it is a part of the AFS system, otherwise select “New Student”</a:t>
            </a:r>
          </a:p>
          <a:p>
            <a:pPr lvl="1"/>
            <a:r>
              <a:rPr lang="en-CA" dirty="0" smtClean="0"/>
              <a:t>Birth Date/Sex/Grade </a:t>
            </a:r>
            <a:r>
              <a:rPr lang="en-CA" dirty="0"/>
              <a:t>a</a:t>
            </a:r>
            <a:r>
              <a:rPr lang="en-CA" dirty="0" smtClean="0"/>
              <a:t>pplicant </a:t>
            </a:r>
            <a:r>
              <a:rPr lang="en-CA" dirty="0"/>
              <a:t>w</a:t>
            </a:r>
            <a:r>
              <a:rPr lang="en-CA" dirty="0" smtClean="0"/>
              <a:t>ill </a:t>
            </a:r>
            <a:r>
              <a:rPr lang="en-CA" dirty="0"/>
              <a:t>e</a:t>
            </a:r>
            <a:r>
              <a:rPr lang="en-CA" dirty="0" smtClean="0"/>
              <a:t>nter are all populated from information in your profile. If this is showing up incorrectly, please verify your profile information.</a:t>
            </a:r>
            <a:endParaRPr lang="en-CA" dirty="0"/>
          </a:p>
        </p:txBody>
      </p:sp>
      <p:pic>
        <p:nvPicPr>
          <p:cNvPr id="5" name="Picture 4"/>
          <p:cNvPicPr>
            <a:picLocks noChangeAspect="1"/>
          </p:cNvPicPr>
          <p:nvPr/>
        </p:nvPicPr>
        <p:blipFill>
          <a:blip r:embed="rId2"/>
          <a:stretch>
            <a:fillRect/>
          </a:stretch>
        </p:blipFill>
        <p:spPr>
          <a:xfrm>
            <a:off x="6257926" y="1812323"/>
            <a:ext cx="5934073" cy="3562833"/>
          </a:xfrm>
          <a:prstGeom prst="rect">
            <a:avLst/>
          </a:prstGeom>
        </p:spPr>
      </p:pic>
    </p:spTree>
    <p:extLst>
      <p:ext uri="{BB962C8B-B14F-4D97-AF65-F5344CB8AC3E}">
        <p14:creationId xmlns:p14="http://schemas.microsoft.com/office/powerpoint/2010/main" val="14923157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fontScale="90000"/>
          </a:bodyPr>
          <a:lstStyle/>
          <a:p>
            <a:r>
              <a:rPr lang="en-CA" dirty="0" smtClean="0"/>
              <a:t>General Family Information - 2</a:t>
            </a:r>
            <a:endParaRPr lang="en-CA" dirty="0"/>
          </a:p>
        </p:txBody>
      </p:sp>
      <p:sp>
        <p:nvSpPr>
          <p:cNvPr id="3" name="Content Placeholder 2"/>
          <p:cNvSpPr>
            <a:spLocks noGrp="1"/>
          </p:cNvSpPr>
          <p:nvPr>
            <p:ph idx="1"/>
          </p:nvPr>
        </p:nvSpPr>
        <p:spPr>
          <a:xfrm>
            <a:off x="677334" y="1812323"/>
            <a:ext cx="5580592" cy="4229039"/>
          </a:xfrm>
        </p:spPr>
        <p:txBody>
          <a:bodyPr>
            <a:normAutofit fontScale="92500" lnSpcReduction="10000"/>
          </a:bodyPr>
          <a:lstStyle/>
          <a:p>
            <a:r>
              <a:rPr lang="en-CA" dirty="0" smtClean="0"/>
              <a:t>Section 2</a:t>
            </a:r>
          </a:p>
          <a:p>
            <a:pPr lvl="1"/>
            <a:r>
              <a:rPr lang="en-CA" dirty="0" smtClean="0"/>
              <a:t>The entire section 2 will be populated from information in your profile. If it is incorrect, please verify your profile information. If after verifying your profile the information is still showing up incorrectly, please call (613) </a:t>
            </a:r>
            <a:r>
              <a:rPr lang="en-CA" dirty="0" smtClean="0"/>
              <a:t>395-9300</a:t>
            </a:r>
            <a:r>
              <a:rPr lang="en-CA" dirty="0" smtClean="0"/>
              <a:t>, and we will assist you</a:t>
            </a:r>
          </a:p>
          <a:p>
            <a:r>
              <a:rPr lang="en-CA" dirty="0" smtClean="0"/>
              <a:t>Section </a:t>
            </a:r>
            <a:r>
              <a:rPr lang="en-CA" dirty="0"/>
              <a:t>3</a:t>
            </a:r>
            <a:endParaRPr lang="en-CA" dirty="0" smtClean="0"/>
          </a:p>
          <a:p>
            <a:pPr lvl="1"/>
            <a:r>
              <a:rPr lang="en-CA" dirty="0" smtClean="0"/>
              <a:t>Enter the amount of children that you will be supporting financially in </a:t>
            </a:r>
            <a:r>
              <a:rPr lang="en-CA" dirty="0" smtClean="0"/>
              <a:t>the upcoming academic </a:t>
            </a:r>
            <a:r>
              <a:rPr lang="en-CA" dirty="0" smtClean="0"/>
              <a:t>year </a:t>
            </a:r>
            <a:endParaRPr lang="en-CA" dirty="0" smtClean="0"/>
          </a:p>
          <a:p>
            <a:pPr lvl="1"/>
            <a:r>
              <a:rPr lang="en-CA" dirty="0" smtClean="0"/>
              <a:t>Enter if any of the children referred to in question 3 file tax returns.</a:t>
            </a:r>
          </a:p>
          <a:p>
            <a:r>
              <a:rPr lang="en-CA" dirty="0" smtClean="0"/>
              <a:t>Section </a:t>
            </a:r>
            <a:r>
              <a:rPr lang="en-CA" dirty="0" smtClean="0"/>
              <a:t>4</a:t>
            </a:r>
          </a:p>
          <a:p>
            <a:pPr lvl="1"/>
            <a:r>
              <a:rPr lang="en-CA" dirty="0" smtClean="0"/>
              <a:t>Enter the amount of children that will be attending tuition charging institutions in </a:t>
            </a:r>
            <a:r>
              <a:rPr lang="en-CA" dirty="0" smtClean="0"/>
              <a:t>the upcoming academic year, </a:t>
            </a:r>
            <a:r>
              <a:rPr lang="en-CA" dirty="0" smtClean="0"/>
              <a:t>including the children that are being applied for above</a:t>
            </a:r>
            <a:endParaRPr lang="en-CA" dirty="0"/>
          </a:p>
        </p:txBody>
      </p:sp>
      <p:pic>
        <p:nvPicPr>
          <p:cNvPr id="4" name="Picture 3"/>
          <p:cNvPicPr>
            <a:picLocks noChangeAspect="1"/>
          </p:cNvPicPr>
          <p:nvPr/>
        </p:nvPicPr>
        <p:blipFill>
          <a:blip r:embed="rId2"/>
          <a:stretch>
            <a:fillRect/>
          </a:stretch>
        </p:blipFill>
        <p:spPr>
          <a:xfrm>
            <a:off x="6257927" y="1812323"/>
            <a:ext cx="5934074" cy="1882991"/>
          </a:xfrm>
          <a:prstGeom prst="rect">
            <a:avLst/>
          </a:prstGeom>
        </p:spPr>
      </p:pic>
    </p:spTree>
    <p:extLst>
      <p:ext uri="{BB962C8B-B14F-4D97-AF65-F5344CB8AC3E}">
        <p14:creationId xmlns:p14="http://schemas.microsoft.com/office/powerpoint/2010/main" val="3704919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fontScale="90000"/>
          </a:bodyPr>
          <a:lstStyle/>
          <a:p>
            <a:r>
              <a:rPr lang="en-CA" dirty="0" smtClean="0"/>
              <a:t>General Family Information - 3</a:t>
            </a:r>
            <a:endParaRPr lang="en-CA" dirty="0"/>
          </a:p>
        </p:txBody>
      </p:sp>
      <p:sp>
        <p:nvSpPr>
          <p:cNvPr id="3" name="Content Placeholder 2"/>
          <p:cNvSpPr>
            <a:spLocks noGrp="1"/>
          </p:cNvSpPr>
          <p:nvPr>
            <p:ph idx="1"/>
          </p:nvPr>
        </p:nvSpPr>
        <p:spPr>
          <a:xfrm>
            <a:off x="677334" y="1812323"/>
            <a:ext cx="5580592" cy="4374293"/>
          </a:xfrm>
        </p:spPr>
        <p:txBody>
          <a:bodyPr>
            <a:normAutofit fontScale="55000" lnSpcReduction="20000"/>
          </a:bodyPr>
          <a:lstStyle/>
          <a:p>
            <a:r>
              <a:rPr lang="en-CA" dirty="0" smtClean="0"/>
              <a:t>Section 5</a:t>
            </a:r>
          </a:p>
          <a:p>
            <a:pPr lvl="1"/>
            <a:r>
              <a:rPr lang="en-CA" dirty="0" smtClean="0"/>
              <a:t>Check the boxes for all individuals who’s financial data is included on the application.</a:t>
            </a:r>
          </a:p>
          <a:p>
            <a:r>
              <a:rPr lang="en-CA" dirty="0" smtClean="0"/>
              <a:t>Section </a:t>
            </a:r>
            <a:r>
              <a:rPr lang="en-CA" dirty="0" smtClean="0"/>
              <a:t>6</a:t>
            </a:r>
          </a:p>
          <a:p>
            <a:pPr lvl="1"/>
            <a:r>
              <a:rPr lang="en-CA" dirty="0" smtClean="0"/>
              <a:t>Check appropriate boxes relating to the current situation regarding the applicant’s parents</a:t>
            </a:r>
          </a:p>
          <a:p>
            <a:pPr lvl="1"/>
            <a:r>
              <a:rPr lang="en-CA" dirty="0" smtClean="0"/>
              <a:t>If “Applicant’s parents separated/divorced” or “Single Parent” is selected, box 6a </a:t>
            </a:r>
            <a:r>
              <a:rPr lang="en-CA" dirty="0"/>
              <a:t>w</a:t>
            </a:r>
            <a:r>
              <a:rPr lang="en-CA" dirty="0" smtClean="0"/>
              <a:t>ill open allowing you to provide more details.</a:t>
            </a:r>
          </a:p>
          <a:p>
            <a:r>
              <a:rPr lang="en-CA" dirty="0" smtClean="0"/>
              <a:t>Section 6a</a:t>
            </a:r>
          </a:p>
          <a:p>
            <a:pPr lvl="1"/>
            <a:r>
              <a:rPr lang="en-CA" dirty="0" smtClean="0"/>
              <a:t>In cases where the applicants </a:t>
            </a:r>
            <a:r>
              <a:rPr lang="en-CA" dirty="0" smtClean="0"/>
              <a:t>parents </a:t>
            </a:r>
            <a:r>
              <a:rPr lang="en-CA" dirty="0" smtClean="0"/>
              <a:t>are not together, please select “Yes” or “No” as appropriate if either parent is remarried or living common </a:t>
            </a:r>
            <a:r>
              <a:rPr lang="en-CA" dirty="0" smtClean="0"/>
              <a:t>law with a new partner</a:t>
            </a:r>
            <a:endParaRPr lang="en-CA" dirty="0" smtClean="0"/>
          </a:p>
          <a:p>
            <a:r>
              <a:rPr lang="en-CA" dirty="0" smtClean="0"/>
              <a:t>Section </a:t>
            </a:r>
            <a:r>
              <a:rPr lang="en-CA" dirty="0" smtClean="0"/>
              <a:t>6b</a:t>
            </a:r>
          </a:p>
          <a:p>
            <a:pPr lvl="1"/>
            <a:r>
              <a:rPr lang="en-CA" dirty="0" smtClean="0"/>
              <a:t>If you have a separation agreement with the other parent, select “Yes”. You will be required to provide a copy of this document later in the process.</a:t>
            </a:r>
            <a:endParaRPr lang="en-CA" dirty="0" smtClean="0"/>
          </a:p>
          <a:p>
            <a:pPr lvl="1"/>
            <a:r>
              <a:rPr lang="en-CA" dirty="0" smtClean="0"/>
              <a:t>The school requires that both parents provide their own application regardless of whether both parties will be contributing towards the educational costs</a:t>
            </a:r>
          </a:p>
          <a:p>
            <a:pPr lvl="1"/>
            <a:r>
              <a:rPr lang="en-CA" dirty="0" smtClean="0"/>
              <a:t>In </a:t>
            </a:r>
            <a:r>
              <a:rPr lang="en-CA" dirty="0"/>
              <a:t>separated family </a:t>
            </a:r>
            <a:r>
              <a:rPr lang="en-CA" dirty="0" smtClean="0"/>
              <a:t>situations, please do not enter financial information for the applicant’s other parent on the same application except as required </a:t>
            </a:r>
            <a:r>
              <a:rPr lang="en-CA" dirty="0"/>
              <a:t>i</a:t>
            </a:r>
            <a:r>
              <a:rPr lang="en-CA" dirty="0" smtClean="0"/>
              <a:t>n the “Separated Family Information” tab. Each parent will need to provide their own complete application as per the above</a:t>
            </a:r>
          </a:p>
          <a:p>
            <a:pPr lvl="1"/>
            <a:r>
              <a:rPr lang="en-CA" dirty="0" smtClean="0"/>
              <a:t>If “Yes” is selected for 6b, </a:t>
            </a:r>
            <a:r>
              <a:rPr lang="en-CA" dirty="0"/>
              <a:t>a</a:t>
            </a:r>
            <a:r>
              <a:rPr lang="en-CA" dirty="0" smtClean="0"/>
              <a:t> box will open allowing the name and email of the other parent to be entered. Their application fee will then be discounted when they create their application provided that they use the email referenced in this box to create their account.</a:t>
            </a:r>
            <a:endParaRPr lang="en-CA" dirty="0"/>
          </a:p>
        </p:txBody>
      </p:sp>
      <p:pic>
        <p:nvPicPr>
          <p:cNvPr id="7" name="Picture 6"/>
          <p:cNvPicPr>
            <a:picLocks noChangeAspect="1"/>
          </p:cNvPicPr>
          <p:nvPr/>
        </p:nvPicPr>
        <p:blipFill>
          <a:blip r:embed="rId2"/>
          <a:stretch>
            <a:fillRect/>
          </a:stretch>
        </p:blipFill>
        <p:spPr>
          <a:xfrm>
            <a:off x="6319593" y="365760"/>
            <a:ext cx="5929202" cy="2134246"/>
          </a:xfrm>
          <a:prstGeom prst="rect">
            <a:avLst/>
          </a:prstGeom>
        </p:spPr>
      </p:pic>
      <p:pic>
        <p:nvPicPr>
          <p:cNvPr id="8" name="Picture 7"/>
          <p:cNvPicPr>
            <a:picLocks noChangeAspect="1"/>
          </p:cNvPicPr>
          <p:nvPr/>
        </p:nvPicPr>
        <p:blipFill>
          <a:blip r:embed="rId3"/>
          <a:stretch>
            <a:fillRect/>
          </a:stretch>
        </p:blipFill>
        <p:spPr>
          <a:xfrm>
            <a:off x="6288758" y="2570664"/>
            <a:ext cx="5934076" cy="1978026"/>
          </a:xfrm>
          <a:prstGeom prst="rect">
            <a:avLst/>
          </a:prstGeom>
        </p:spPr>
      </p:pic>
      <p:pic>
        <p:nvPicPr>
          <p:cNvPr id="11" name="Picture 10"/>
          <p:cNvPicPr>
            <a:picLocks noChangeAspect="1"/>
          </p:cNvPicPr>
          <p:nvPr/>
        </p:nvPicPr>
        <p:blipFill>
          <a:blip r:embed="rId4"/>
          <a:stretch>
            <a:fillRect/>
          </a:stretch>
        </p:blipFill>
        <p:spPr>
          <a:xfrm>
            <a:off x="6319593" y="4631635"/>
            <a:ext cx="5903241" cy="2226365"/>
          </a:xfrm>
          <a:prstGeom prst="rect">
            <a:avLst/>
          </a:prstGeom>
        </p:spPr>
      </p:pic>
    </p:spTree>
    <p:extLst>
      <p:ext uri="{BB962C8B-B14F-4D97-AF65-F5344CB8AC3E}">
        <p14:creationId xmlns:p14="http://schemas.microsoft.com/office/powerpoint/2010/main" val="18919974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fontScale="90000"/>
          </a:bodyPr>
          <a:lstStyle/>
          <a:p>
            <a:r>
              <a:rPr lang="en-CA" dirty="0" smtClean="0"/>
              <a:t>General Family Information - 4</a:t>
            </a:r>
            <a:endParaRPr lang="en-CA" dirty="0"/>
          </a:p>
        </p:txBody>
      </p:sp>
      <p:sp>
        <p:nvSpPr>
          <p:cNvPr id="3" name="Content Placeholder 2"/>
          <p:cNvSpPr>
            <a:spLocks noGrp="1"/>
          </p:cNvSpPr>
          <p:nvPr>
            <p:ph idx="1"/>
          </p:nvPr>
        </p:nvSpPr>
        <p:spPr>
          <a:xfrm>
            <a:off x="677334" y="1812323"/>
            <a:ext cx="5580592" cy="4229039"/>
          </a:xfrm>
        </p:spPr>
        <p:txBody>
          <a:bodyPr>
            <a:normAutofit fontScale="92500" lnSpcReduction="20000"/>
          </a:bodyPr>
          <a:lstStyle/>
          <a:p>
            <a:r>
              <a:rPr lang="en-CA" dirty="0" smtClean="0"/>
              <a:t>Section 6b</a:t>
            </a:r>
          </a:p>
          <a:p>
            <a:pPr lvl="1"/>
            <a:r>
              <a:rPr lang="en-CA" dirty="0" smtClean="0"/>
              <a:t>If “No” is selected for 6b, </a:t>
            </a:r>
            <a:r>
              <a:rPr lang="en-CA" dirty="0"/>
              <a:t>a</a:t>
            </a:r>
            <a:r>
              <a:rPr lang="en-CA" dirty="0" smtClean="0"/>
              <a:t> box will open allowing for more details to be entered to explain the current situation.</a:t>
            </a:r>
          </a:p>
          <a:p>
            <a:pPr lvl="1"/>
            <a:r>
              <a:rPr lang="en-CA" dirty="0" smtClean="0"/>
              <a:t>Please confirm if you alone have legal authority to make the application on behalf of the student. If “No” is selected, an additional box will open allowing for the names to be entered of all individuals who are able to communicate with the school on behalf of the student.</a:t>
            </a:r>
          </a:p>
          <a:p>
            <a:r>
              <a:rPr lang="en-CA" dirty="0" smtClean="0"/>
              <a:t>Section 6c</a:t>
            </a:r>
          </a:p>
          <a:p>
            <a:pPr lvl="1"/>
            <a:r>
              <a:rPr lang="en-CA" dirty="0" smtClean="0"/>
              <a:t>Select “Yes” if the other parent provides child support. The amount of child support received will need to be entered on the Income page under section 10. E</a:t>
            </a:r>
          </a:p>
          <a:p>
            <a:pPr lvl="1"/>
            <a:r>
              <a:rPr lang="en-CA" dirty="0" smtClean="0"/>
              <a:t>If the other parent does not provide child support, and </a:t>
            </a:r>
            <a:r>
              <a:rPr lang="en-CA" dirty="0" smtClean="0"/>
              <a:t>they reside </a:t>
            </a:r>
            <a:r>
              <a:rPr lang="en-CA" dirty="0" smtClean="0"/>
              <a:t>in Canada, a box will open allowing for additional details to be provided.</a:t>
            </a:r>
            <a:endParaRPr lang="en-CA" dirty="0"/>
          </a:p>
        </p:txBody>
      </p:sp>
      <p:pic>
        <p:nvPicPr>
          <p:cNvPr id="7" name="Picture 6"/>
          <p:cNvPicPr>
            <a:picLocks noChangeAspect="1"/>
          </p:cNvPicPr>
          <p:nvPr/>
        </p:nvPicPr>
        <p:blipFill>
          <a:blip r:embed="rId2"/>
          <a:stretch>
            <a:fillRect/>
          </a:stretch>
        </p:blipFill>
        <p:spPr>
          <a:xfrm>
            <a:off x="6319593" y="365760"/>
            <a:ext cx="5929202" cy="2134246"/>
          </a:xfrm>
          <a:prstGeom prst="rect">
            <a:avLst/>
          </a:prstGeom>
        </p:spPr>
      </p:pic>
      <p:pic>
        <p:nvPicPr>
          <p:cNvPr id="8" name="Picture 7"/>
          <p:cNvPicPr>
            <a:picLocks noChangeAspect="1"/>
          </p:cNvPicPr>
          <p:nvPr/>
        </p:nvPicPr>
        <p:blipFill>
          <a:blip r:embed="rId3"/>
          <a:stretch>
            <a:fillRect/>
          </a:stretch>
        </p:blipFill>
        <p:spPr>
          <a:xfrm>
            <a:off x="6288758" y="2570664"/>
            <a:ext cx="5934076" cy="1978026"/>
          </a:xfrm>
          <a:prstGeom prst="rect">
            <a:avLst/>
          </a:prstGeom>
        </p:spPr>
      </p:pic>
      <p:pic>
        <p:nvPicPr>
          <p:cNvPr id="9" name="Picture 8"/>
          <p:cNvPicPr>
            <a:picLocks noChangeAspect="1"/>
          </p:cNvPicPr>
          <p:nvPr/>
        </p:nvPicPr>
        <p:blipFill>
          <a:blip r:embed="rId4"/>
          <a:stretch>
            <a:fillRect/>
          </a:stretch>
        </p:blipFill>
        <p:spPr>
          <a:xfrm>
            <a:off x="6319593" y="4631635"/>
            <a:ext cx="5903241" cy="2226365"/>
          </a:xfrm>
          <a:prstGeom prst="rect">
            <a:avLst/>
          </a:prstGeom>
        </p:spPr>
      </p:pic>
    </p:spTree>
    <p:extLst>
      <p:ext uri="{BB962C8B-B14F-4D97-AF65-F5344CB8AC3E}">
        <p14:creationId xmlns:p14="http://schemas.microsoft.com/office/powerpoint/2010/main" val="104862557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55</TotalTime>
  <Words>750</Words>
  <Application>Microsoft Office PowerPoint</Application>
  <PresentationFormat>Widescreen</PresentationFormat>
  <Paragraphs>40</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Trebuchet MS</vt:lpstr>
      <vt:lpstr>Wingdings 3</vt:lpstr>
      <vt:lpstr>Facet</vt:lpstr>
      <vt:lpstr>How to fill out the Parent’s Financial Statement  Section 1 – General Family Information</vt:lpstr>
      <vt:lpstr>General Family Information</vt:lpstr>
      <vt:lpstr>General Family Information - 1</vt:lpstr>
      <vt:lpstr>General Family Information - 2</vt:lpstr>
      <vt:lpstr>General Family Information - 3</vt:lpstr>
      <vt:lpstr>General Family Information - 4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 Kester</dc:creator>
  <cp:lastModifiedBy>Sam Kester</cp:lastModifiedBy>
  <cp:revision>11</cp:revision>
  <dcterms:created xsi:type="dcterms:W3CDTF">2015-09-29T14:46:53Z</dcterms:created>
  <dcterms:modified xsi:type="dcterms:W3CDTF">2020-09-23T17:34:54Z</dcterms:modified>
  <cp:contentStatus/>
</cp:coreProperties>
</file>